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413" r:id="rId3"/>
    <p:sldId id="415" r:id="rId4"/>
    <p:sldId id="257" r:id="rId5"/>
    <p:sldId id="258" r:id="rId6"/>
    <p:sldId id="259" r:id="rId7"/>
    <p:sldId id="260" r:id="rId8"/>
    <p:sldId id="261" r:id="rId9"/>
    <p:sldId id="416" r:id="rId10"/>
    <p:sldId id="262" r:id="rId11"/>
    <p:sldId id="263" r:id="rId12"/>
    <p:sldId id="348" r:id="rId13"/>
  </p:sldIdLst>
  <p:sldSz cx="9144000" cy="5715000" type="screen16x10"/>
  <p:notesSz cx="6858000" cy="9144000"/>
  <p:embeddedFontLst>
    <p:embeddedFont>
      <p:font typeface="Play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35" userDrawn="1">
          <p15:clr>
            <a:srgbClr val="A4A3A4"/>
          </p15:clr>
        </p15:guide>
        <p15:guide id="2" orient="horz" pos="180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gpE5K9RbETycLmtuLIJ167e2/3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ADEE"/>
    <a:srgbClr val="F04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/>
    <p:restoredTop sz="94784"/>
  </p:normalViewPr>
  <p:slideViewPr>
    <p:cSldViewPr snapToGrid="0">
      <p:cViewPr varScale="1">
        <p:scale>
          <a:sx n="110" d="100"/>
          <a:sy n="110" d="100"/>
        </p:scale>
        <p:origin x="835" y="62"/>
      </p:cViewPr>
      <p:guideLst>
        <p:guide pos="635"/>
        <p:guide orient="horz" pos="18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customschemas.google.com/relationships/presentationmetadata" Target="metadata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5.jpg>
</file>

<file path=ppt/media/image16.png>
</file>

<file path=ppt/media/image17.jpeg>
</file>

<file path=ppt/media/image2.png>
</file>

<file path=ppt/media/image3.png>
</file>

<file path=ppt/media/image4.png>
</file>

<file path=ppt/media/image5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fld id="{00000000-1234-1234-1234-123412341234}" type="slidenum">
              <a:rPr lang="es-419" sz="1200" smtClean="0">
                <a:solidFill>
                  <a:schemeClr val="dk1"/>
                </a:solidFill>
              </a:rPr>
              <a:pPr algn="r"/>
              <a:t>‹Nº›</a:t>
            </a:fld>
            <a:endParaRPr lang="es-419" sz="1200" dirty="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Teacher’s Notes: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Explain the lesson goal: learning words and sentences related to hospitals.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Ask students: Have you ever been to a hospital? Why?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10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6" name="Google Shape;14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11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>
          <a:extLst>
            <a:ext uri="{FF2B5EF4-FFF2-40B4-BE49-F238E27FC236}">
              <a16:creationId xmlns:a16="http://schemas.microsoft.com/office/drawing/2014/main" id="{9BD80D0E-4D23-3240-A193-84BDA4C17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>
            <a:extLst>
              <a:ext uri="{FF2B5EF4-FFF2-40B4-BE49-F238E27FC236}">
                <a16:creationId xmlns:a16="http://schemas.microsoft.com/office/drawing/2014/main" id="{51231093-E063-6A83-FE6E-158948CF58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8:notes">
            <a:extLst>
              <a:ext uri="{FF2B5EF4-FFF2-40B4-BE49-F238E27FC236}">
                <a16:creationId xmlns:a16="http://schemas.microsoft.com/office/drawing/2014/main" id="{D87B754F-1880-FB51-C57F-6F9DB8BA05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:notes">
            <a:extLst>
              <a:ext uri="{FF2B5EF4-FFF2-40B4-BE49-F238E27FC236}">
                <a16:creationId xmlns:a16="http://schemas.microsoft.com/office/drawing/2014/main" id="{CAF57465-C980-EB2B-1485-48A9BB9E93D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695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Teacher notes: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Ask students to look at the image and comment on what they see in it.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Kindly correct them if necessary.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4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" name="Google Shape;10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5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9" name="Google Shape;10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6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9" name="Google Shape;11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7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8" name="Google Shape;12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8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>
          <a:extLst>
            <a:ext uri="{FF2B5EF4-FFF2-40B4-BE49-F238E27FC236}">
              <a16:creationId xmlns:a16="http://schemas.microsoft.com/office/drawing/2014/main" id="{9BD80D0E-4D23-3240-A193-84BDA4C17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>
            <a:extLst>
              <a:ext uri="{FF2B5EF4-FFF2-40B4-BE49-F238E27FC236}">
                <a16:creationId xmlns:a16="http://schemas.microsoft.com/office/drawing/2014/main" id="{51231093-E063-6A83-FE6E-158948CF58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8:notes">
            <a:extLst>
              <a:ext uri="{FF2B5EF4-FFF2-40B4-BE49-F238E27FC236}">
                <a16:creationId xmlns:a16="http://schemas.microsoft.com/office/drawing/2014/main" id="{D87B754F-1880-FB51-C57F-6F9DB8BA05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:notes">
            <a:extLst>
              <a:ext uri="{FF2B5EF4-FFF2-40B4-BE49-F238E27FC236}">
                <a16:creationId xmlns:a16="http://schemas.microsoft.com/office/drawing/2014/main" id="{CAF57465-C980-EB2B-1485-48A9BB9E93D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6957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0660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1_Título y objeto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28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BC4FC7A-0D3D-3A7B-AA6B-C5E307A0B5C4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764422F6-22AA-C095-CCF2-662CD3D1B9A1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20AE0336-B224-E559-D965-B1500D532DEF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C02C98-6346-0A18-08DC-641C327822B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46530F5-0488-F5CB-ACDF-E41A103CCC9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703507" y="225425"/>
            <a:ext cx="974984" cy="26162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993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5465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58455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4800"/>
            </a:pPr>
            <a:r>
              <a:rPr lang="en-US" sz="4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SHOPPING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02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6DAC84A9-31AE-4754-15AD-54F1BA2C0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>
            <a:spLocks noGrp="1"/>
          </p:cNvSpPr>
          <p:nvPr>
            <p:ph type="ctrTitle" idx="4294967295"/>
          </p:nvPr>
        </p:nvSpPr>
        <p:spPr>
          <a:xfrm>
            <a:off x="503238" y="842069"/>
            <a:ext cx="5823906" cy="361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l">
              <a:buSzPts val="3000"/>
            </a:pP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PHRASAL VERBS - VOCABULARY</a:t>
            </a:r>
          </a:p>
        </p:txBody>
      </p:sp>
      <p:sp>
        <p:nvSpPr>
          <p:cNvPr id="7" name="Redondear rectángulo de esquina del mismo lado 6">
            <a:extLst>
              <a:ext uri="{FF2B5EF4-FFF2-40B4-BE49-F238E27FC236}">
                <a16:creationId xmlns:a16="http://schemas.microsoft.com/office/drawing/2014/main" id="{14AECF55-3249-8D11-FE73-EA2D289F0337}"/>
              </a:ext>
            </a:extLst>
          </p:cNvPr>
          <p:cNvSpPr/>
          <p:nvPr/>
        </p:nvSpPr>
        <p:spPr>
          <a:xfrm rot="16200000">
            <a:off x="2214648" y="-40927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dondear rectángulo de esquina del mismo lado 7">
            <a:extLst>
              <a:ext uri="{FF2B5EF4-FFF2-40B4-BE49-F238E27FC236}">
                <a16:creationId xmlns:a16="http://schemas.microsoft.com/office/drawing/2014/main" id="{1516910A-E443-C43A-F985-3F64EAE96CED}"/>
              </a:ext>
            </a:extLst>
          </p:cNvPr>
          <p:cNvSpPr/>
          <p:nvPr/>
        </p:nvSpPr>
        <p:spPr>
          <a:xfrm rot="5400000">
            <a:off x="6459937" y="-40927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5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18DEFFE-2166-32FA-3EB3-5C2F68066DCA}"/>
              </a:ext>
            </a:extLst>
          </p:cNvPr>
          <p:cNvSpPr txBox="1"/>
          <p:nvPr/>
        </p:nvSpPr>
        <p:spPr>
          <a:xfrm>
            <a:off x="5368740" y="1383768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Activity:</a:t>
            </a:r>
            <a:endParaRPr lang="es-PE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EF665BD-E8D5-DDDA-69B9-091C5E6693D0}"/>
              </a:ext>
            </a:extLst>
          </p:cNvPr>
          <p:cNvSpPr txBox="1"/>
          <p:nvPr/>
        </p:nvSpPr>
        <p:spPr>
          <a:xfrm>
            <a:off x="1129249" y="1383768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dk1"/>
              </a:buClr>
              <a:buSzPts val="18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Common Phrasal Verbs:</a:t>
            </a: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6E1D30C-F848-CA0D-DADE-2E96A4905017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4" y="1590838"/>
            <a:ext cx="360362" cy="17986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0FF5920-2098-149A-E31E-514DCDA5CF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755604" y="1590838"/>
            <a:ext cx="360362" cy="179860"/>
          </a:xfrm>
          <a:prstGeom prst="rect">
            <a:avLst/>
          </a:prstGeom>
        </p:spPr>
      </p:pic>
      <p:sp>
        <p:nvSpPr>
          <p:cNvPr id="13" name="Google Shape;181;p11">
            <a:extLst>
              <a:ext uri="{FF2B5EF4-FFF2-40B4-BE49-F238E27FC236}">
                <a16:creationId xmlns:a16="http://schemas.microsoft.com/office/drawing/2014/main" id="{1227380E-C4C4-9E42-65D6-ABC28C85C587}"/>
              </a:ext>
            </a:extLst>
          </p:cNvPr>
          <p:cNvSpPr txBox="1"/>
          <p:nvPr/>
        </p:nvSpPr>
        <p:spPr>
          <a:xfrm>
            <a:off x="4752087" y="2044724"/>
            <a:ext cx="3923601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1800"/>
            </a:pPr>
            <a:r>
              <a:rPr lang="en-US" sz="1500" b="1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Complete the Sentences with the Correct Phrasal Verb:</a:t>
            </a:r>
            <a:endParaRPr lang="en-US" sz="15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endParaRPr lang="en-US" sz="1500" kern="100" noProof="0" dirty="0">
              <a:latin typeface="Calibri" panose="020F0502020204030204" pitchFamily="34" charset="0"/>
              <a:cs typeface="Calibri" panose="020F0502020204030204" pitchFamily="34" charset="0"/>
              <a:sym typeface="Play"/>
            </a:endParaRP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We will ______ at 6 a.m. so we can arrive early. </a:t>
            </a: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My car ______ on the way to the store, so I had to call for help. 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Can you ______ me ______ at the mall? I don’t want to take the bus. </a:t>
            </a: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 need to ______ this jacket before I buy it. 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We always ______ at a small restaurant during road trips. 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4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 will ______ you ______ at the hotel at 8 p.m. 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Google Shape;181;p11">
            <a:extLst>
              <a:ext uri="{FF2B5EF4-FFF2-40B4-BE49-F238E27FC236}">
                <a16:creationId xmlns:a16="http://schemas.microsoft.com/office/drawing/2014/main" id="{0443F04B-A244-3BEA-8189-A5A71DE9D669}"/>
              </a:ext>
            </a:extLst>
          </p:cNvPr>
          <p:cNvSpPr txBox="1"/>
          <p:nvPr/>
        </p:nvSpPr>
        <p:spPr>
          <a:xfrm>
            <a:off x="509541" y="2044724"/>
            <a:ext cx="3885819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Set off (start a trip) – "We set off early in the morning.“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Pick up (collect someone) – "I will pick you up at the hotel.“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Drop off (take someone somewhere) – "He dropped me off at the airport.“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Try on (test clothes) – "I tried on a jacket at the store.“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Break down (car stops working) – "Our car broke down on the highway.“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07963" lvl="3" indent="-20796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Stop off (take a break during a trip) – "We stopped off at a small café."</a:t>
            </a: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Google Shape;187;p11">
            <a:extLst>
              <a:ext uri="{FF2B5EF4-FFF2-40B4-BE49-F238E27FC236}">
                <a16:creationId xmlns:a16="http://schemas.microsoft.com/office/drawing/2014/main" id="{38831FE1-786B-A768-ED2A-347CACE88E55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USE PHRASAL VERBS WHEN SPEAKING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B56497A3-8AA9-7537-0DD8-6677658BF064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tlCol="0" anchor="t"/>
          <a:lstStyle/>
          <a:p>
            <a:pPr marL="7938" indent="-7938">
              <a:buSzPts val="1000"/>
              <a:tabLst>
                <a:tab pos="1371600" algn="l"/>
              </a:tabLst>
            </a:pPr>
            <a:r>
              <a:rPr lang="en-US" sz="1600" b="1" dirty="0">
                <a:solidFill>
                  <a:srgbClr val="033646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CLASS DISCUSSION: REFLECT AND APPLY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DB20C0C3-FC3D-36F1-5287-92B42A76F388}"/>
              </a:ext>
            </a:extLst>
          </p:cNvPr>
          <p:cNvGrpSpPr/>
          <p:nvPr/>
        </p:nvGrpSpPr>
        <p:grpSpPr>
          <a:xfrm>
            <a:off x="643168" y="1428531"/>
            <a:ext cx="440025" cy="440025"/>
            <a:chOff x="643168" y="1325164"/>
            <a:chExt cx="440025" cy="440025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222993FD-95D2-02E6-A26C-D2548F574A0F}"/>
                </a:ext>
              </a:extLst>
            </p:cNvPr>
            <p:cNvSpPr/>
            <p:nvPr/>
          </p:nvSpPr>
          <p:spPr>
            <a:xfrm>
              <a:off x="643168" y="1325164"/>
              <a:ext cx="440025" cy="440025"/>
            </a:xfrm>
            <a:prstGeom prst="ellipse">
              <a:avLst/>
            </a:prstGeom>
            <a:solidFill>
              <a:srgbClr val="FDC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813917AD-2810-B6D4-E24D-A93182A53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5900" y="1403527"/>
              <a:ext cx="312782" cy="312782"/>
            </a:xfrm>
            <a:prstGeom prst="rect">
              <a:avLst/>
            </a:prstGeom>
          </p:spPr>
        </p:pic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90177372-8973-635F-B9B1-E268C5531F0F}"/>
              </a:ext>
            </a:extLst>
          </p:cNvPr>
          <p:cNvSpPr txBox="1"/>
          <p:nvPr/>
        </p:nvSpPr>
        <p:spPr>
          <a:xfrm>
            <a:off x="738018" y="2071416"/>
            <a:ext cx="4390573" cy="21852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did you learn today?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Which new words or phrases were useful? 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does "try on" mean?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If your clothes don’t "fit," what is the problem?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should you say if you want a different size?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phrasal verb means "start a trip"?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If a car "breaks down," what happened? 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5C14B71-FA76-4950-FFFE-4504E07247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5128591" y="1335379"/>
            <a:ext cx="3547097" cy="3658040"/>
          </a:xfrm>
          <a:prstGeom prst="rect">
            <a:avLst/>
          </a:prstGeom>
        </p:spPr>
      </p:pic>
      <p:sp>
        <p:nvSpPr>
          <p:cNvPr id="10" name="Google Shape;187;p11">
            <a:extLst>
              <a:ext uri="{FF2B5EF4-FFF2-40B4-BE49-F238E27FC236}">
                <a16:creationId xmlns:a16="http://schemas.microsoft.com/office/drawing/2014/main" id="{1D2A4E65-5957-4EDE-A011-AABB65CC78BC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USE PHRASAL VERBS WHEN SPEAKING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DE2E947-992E-3724-463B-2FD5E55C0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sp>
        <p:nvSpPr>
          <p:cNvPr id="8" name="Google Shape;48;p1">
            <a:extLst>
              <a:ext uri="{FF2B5EF4-FFF2-40B4-BE49-F238E27FC236}">
                <a16:creationId xmlns:a16="http://schemas.microsoft.com/office/drawing/2014/main" id="{77DF7650-58BA-25F7-D684-E12DF13FB872}"/>
              </a:ext>
            </a:extLst>
          </p:cNvPr>
          <p:cNvSpPr/>
          <p:nvPr/>
        </p:nvSpPr>
        <p:spPr>
          <a:xfrm>
            <a:off x="3747059" y="2973200"/>
            <a:ext cx="174141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000"/>
            </a:pPr>
            <a:r>
              <a:rPr lang="en-US" sz="1100" noProof="0" dirty="0">
                <a:solidFill>
                  <a:schemeClr val="bg1"/>
                </a:solidFill>
                <a:latin typeface="Graphik Regular" panose="020B0503030202060203" pitchFamily="34" charset="77"/>
                <a:cs typeface="Calibri" panose="020F0502020204030204" pitchFamily="34" charset="0"/>
                <a:sym typeface="Play"/>
              </a:rPr>
              <a:t>Learn to talk </a:t>
            </a:r>
            <a:br>
              <a:rPr lang="en-US" sz="1100" noProof="0" dirty="0">
                <a:solidFill>
                  <a:schemeClr val="bg1"/>
                </a:solidFill>
                <a:latin typeface="Graphik Regular" panose="020B0503030202060203" pitchFamily="34" charset="77"/>
                <a:cs typeface="Calibri" panose="020F0502020204030204" pitchFamily="34" charset="0"/>
                <a:sym typeface="Play"/>
              </a:rPr>
            </a:br>
            <a:r>
              <a:rPr lang="en-US" sz="11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  <a:sym typeface="Play"/>
              </a:rPr>
              <a:t>about buying clothes</a:t>
            </a:r>
            <a:endParaRPr lang="en-US" sz="1100" noProof="0" dirty="0">
              <a:solidFill>
                <a:schemeClr val="bg1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19" name="Google Shape;48;p1">
            <a:extLst>
              <a:ext uri="{FF2B5EF4-FFF2-40B4-BE49-F238E27FC236}">
                <a16:creationId xmlns:a16="http://schemas.microsoft.com/office/drawing/2014/main" id="{CF4AE9E0-5985-EBD6-B2B8-7A3D27D645BE}"/>
              </a:ext>
            </a:extLst>
          </p:cNvPr>
          <p:cNvSpPr/>
          <p:nvPr/>
        </p:nvSpPr>
        <p:spPr>
          <a:xfrm>
            <a:off x="3747059" y="3467237"/>
            <a:ext cx="148330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000"/>
            </a:pPr>
            <a:r>
              <a:rPr lang="en-US" sz="1100" noProof="0" dirty="0">
                <a:solidFill>
                  <a:schemeClr val="bg1"/>
                </a:solidFill>
                <a:latin typeface="Graphik Regular" panose="020B0503030202060203" pitchFamily="34" charset="77"/>
                <a:cs typeface="Calibri" panose="020F0502020204030204" pitchFamily="34" charset="0"/>
                <a:sym typeface="Play"/>
              </a:rPr>
              <a:t>Use phrasal verbs </a:t>
            </a:r>
            <a:r>
              <a:rPr lang="en-US" sz="11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  <a:sym typeface="Play"/>
              </a:rPr>
              <a:t>when speaking</a:t>
            </a:r>
            <a:endParaRPr lang="en-US" sz="1100" noProof="0" dirty="0">
              <a:solidFill>
                <a:schemeClr val="bg1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BA326D-9E9C-E167-83E4-6D2D8B12B928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22" name="Google Shape;36;p1">
              <a:extLst>
                <a:ext uri="{FF2B5EF4-FFF2-40B4-BE49-F238E27FC236}">
                  <a16:creationId xmlns:a16="http://schemas.microsoft.com/office/drawing/2014/main" id="{7A461B8E-10B0-C1B1-917A-9B1F5C5CEE5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6AA54F1-14B3-054B-E48F-69609846241A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6B3CF3AF-E353-D96A-734A-E02F931ED50E}"/>
              </a:ext>
            </a:extLst>
          </p:cNvPr>
          <p:cNvGrpSpPr/>
          <p:nvPr/>
        </p:nvGrpSpPr>
        <p:grpSpPr>
          <a:xfrm>
            <a:off x="3063720" y="3447773"/>
            <a:ext cx="489729" cy="317995"/>
            <a:chOff x="3063720" y="3447773"/>
            <a:chExt cx="489729" cy="317995"/>
          </a:xfrm>
        </p:grpSpPr>
        <p:sp>
          <p:nvSpPr>
            <p:cNvPr id="31" name="Google Shape;36;p1">
              <a:extLst>
                <a:ext uri="{FF2B5EF4-FFF2-40B4-BE49-F238E27FC236}">
                  <a16:creationId xmlns:a16="http://schemas.microsoft.com/office/drawing/2014/main" id="{028979D3-A309-047F-DBCC-8D2348D3AD5A}"/>
                </a:ext>
              </a:extLst>
            </p:cNvPr>
            <p:cNvSpPr txBox="1"/>
            <p:nvPr/>
          </p:nvSpPr>
          <p:spPr>
            <a:xfrm>
              <a:off x="3063720" y="3447773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noProof="0" dirty="0">
                  <a:solidFill>
                    <a:schemeClr val="bg1"/>
                  </a:solidFill>
                  <a:latin typeface="Graphik Bold" panose="020B0503030202060203" pitchFamily="34" charset="77"/>
                  <a:cs typeface="Calibri"/>
                  <a:sym typeface="Calibri"/>
                </a:rPr>
                <a:t>02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9C226B7B-BCFD-EB4C-1E9A-FE7A08D6C4B3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765768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>
          <a:extLst>
            <a:ext uri="{FF2B5EF4-FFF2-40B4-BE49-F238E27FC236}">
              <a16:creationId xmlns:a16="http://schemas.microsoft.com/office/drawing/2014/main" id="{A7DA60CA-73FD-C5C9-C920-D4E5AA7F1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E44F5BB-28A1-7008-249A-5C5CD7A08D54}"/>
              </a:ext>
            </a:extLst>
          </p:cNvPr>
          <p:cNvSpPr/>
          <p:nvPr/>
        </p:nvSpPr>
        <p:spPr>
          <a:xfrm>
            <a:off x="810962" y="0"/>
            <a:ext cx="8333038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FA34B740-ECBF-9108-F261-A16A36469D19}"/>
              </a:ext>
            </a:extLst>
          </p:cNvPr>
          <p:cNvSpPr txBox="1"/>
          <p:nvPr/>
        </p:nvSpPr>
        <p:spPr>
          <a:xfrm>
            <a:off x="423492" y="2699989"/>
            <a:ext cx="62071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 b="1" dirty="0">
                <a:solidFill>
                  <a:schemeClr val="bg1"/>
                </a:solidFill>
                <a:latin typeface="Graphik Bold" panose="020B0503030202060203" pitchFamily="34" charset="77"/>
                <a:ea typeface="Calibri"/>
                <a:cs typeface="Calibri"/>
                <a:sym typeface="Calibri"/>
              </a:rPr>
              <a:t>01</a:t>
            </a:r>
            <a:endParaRPr sz="54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43D43E6-DBE5-4F49-47B4-4A3B67C63DF2}"/>
              </a:ext>
            </a:extLst>
          </p:cNvPr>
          <p:cNvCxnSpPr>
            <a:cxnSpLocks/>
          </p:cNvCxnSpPr>
          <p:nvPr/>
        </p:nvCxnSpPr>
        <p:spPr>
          <a:xfrm>
            <a:off x="512210" y="3188505"/>
            <a:ext cx="4644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7669E1EA-E81A-EC9A-4AE7-9745B077BEF3}"/>
              </a:ext>
            </a:extLst>
          </p:cNvPr>
          <p:cNvSpPr/>
          <p:nvPr/>
        </p:nvSpPr>
        <p:spPr>
          <a:xfrm>
            <a:off x="0" y="0"/>
            <a:ext cx="1204686" cy="571500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Google Shape;36;p1">
            <a:extLst>
              <a:ext uri="{FF2B5EF4-FFF2-40B4-BE49-F238E27FC236}">
                <a16:creationId xmlns:a16="http://schemas.microsoft.com/office/drawing/2014/main" id="{ACC69D99-C788-35CB-B56B-9A5437CAC163}"/>
              </a:ext>
            </a:extLst>
          </p:cNvPr>
          <p:cNvSpPr txBox="1"/>
          <p:nvPr/>
        </p:nvSpPr>
        <p:spPr>
          <a:xfrm>
            <a:off x="325821" y="3313274"/>
            <a:ext cx="72894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1" dirty="0">
                <a:solidFill>
                  <a:schemeClr val="bg1"/>
                </a:solidFill>
                <a:latin typeface="Graphik Bold" panose="020B0503030202060203" pitchFamily="34" charset="77"/>
                <a:ea typeface="Calibri"/>
                <a:cs typeface="Calibri"/>
                <a:sym typeface="Calibri"/>
              </a:rPr>
              <a:t>01</a:t>
            </a:r>
            <a:endParaRPr sz="26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371DC2E-2CB1-F492-A128-E1E2AA13DC84}"/>
              </a:ext>
            </a:extLst>
          </p:cNvPr>
          <p:cNvCxnSpPr>
            <a:cxnSpLocks/>
          </p:cNvCxnSpPr>
          <p:nvPr/>
        </p:nvCxnSpPr>
        <p:spPr>
          <a:xfrm>
            <a:off x="423492" y="3860820"/>
            <a:ext cx="55312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48;p1">
            <a:extLst>
              <a:ext uri="{FF2B5EF4-FFF2-40B4-BE49-F238E27FC236}">
                <a16:creationId xmlns:a16="http://schemas.microsoft.com/office/drawing/2014/main" id="{5C514393-608A-1D0E-44F2-E05A9DF948C2}"/>
              </a:ext>
            </a:extLst>
          </p:cNvPr>
          <p:cNvSpPr/>
          <p:nvPr/>
        </p:nvSpPr>
        <p:spPr>
          <a:xfrm>
            <a:off x="1309390" y="3424073"/>
            <a:ext cx="53436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2000"/>
            </a:pPr>
            <a:r>
              <a:rPr lang="en-US" sz="3200" dirty="0">
                <a:solidFill>
                  <a:schemeClr val="bg1"/>
                </a:solidFill>
                <a:latin typeface="Graphik Regular" panose="020B0503030202060203" pitchFamily="34" charset="77"/>
                <a:sym typeface="Play"/>
              </a:rPr>
              <a:t>Learn to talk </a:t>
            </a:r>
            <a:br>
              <a:rPr lang="en-US" sz="3200" dirty="0">
                <a:solidFill>
                  <a:schemeClr val="bg1"/>
                </a:solidFill>
                <a:latin typeface="Graphik Regular" panose="020B0503030202060203" pitchFamily="34" charset="77"/>
                <a:sym typeface="Play"/>
              </a:rPr>
            </a:br>
            <a:r>
              <a:rPr lang="en-US" sz="3200" b="1" dirty="0">
                <a:solidFill>
                  <a:schemeClr val="bg1"/>
                </a:solidFill>
                <a:latin typeface="Graphik Bold" panose="020B0503030202060203" pitchFamily="34" charset="77"/>
                <a:sym typeface="Play"/>
              </a:rPr>
              <a:t>about buying clothes</a:t>
            </a:r>
            <a:endParaRPr lang="en-US" sz="32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58447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" descr="Un grupo de personas en una estación de tren&#10;&#10;El contenido generado por IA puede ser incorrecto.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7" y="841375"/>
            <a:ext cx="4392613" cy="458085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7E530508-FE73-6130-9783-13DD29BB2961}"/>
              </a:ext>
            </a:extLst>
          </p:cNvPr>
          <p:cNvSpPr txBox="1"/>
          <p:nvPr/>
        </p:nvSpPr>
        <p:spPr>
          <a:xfrm>
            <a:off x="506796" y="849124"/>
            <a:ext cx="4065204" cy="866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SHOPPING CONTEXT</a:t>
            </a:r>
          </a:p>
          <a:p>
            <a:pPr>
              <a:buSzPts val="1800"/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Look at the picture about  “Shopping” and answer the questions below. </a:t>
            </a:r>
            <a:endParaRPr lang="en-US" sz="1600" b="1" kern="100" noProof="0" dirty="0">
              <a:solidFill>
                <a:srgbClr val="01A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9D406BE-AE47-688B-AB81-07508A2057F4}"/>
              </a:ext>
            </a:extLst>
          </p:cNvPr>
          <p:cNvGrpSpPr/>
          <p:nvPr/>
        </p:nvGrpSpPr>
        <p:grpSpPr>
          <a:xfrm>
            <a:off x="1026055" y="2043631"/>
            <a:ext cx="3545945" cy="434985"/>
            <a:chOff x="846668" y="2043631"/>
            <a:chExt cx="3545945" cy="434985"/>
          </a:xfrm>
        </p:grpSpPr>
        <p:sp>
          <p:nvSpPr>
            <p:cNvPr id="4" name="Triángulo rectángulo 3">
              <a:extLst>
                <a:ext uri="{FF2B5EF4-FFF2-40B4-BE49-F238E27FC236}">
                  <a16:creationId xmlns:a16="http://schemas.microsoft.com/office/drawing/2014/main" id="{D655D14E-8290-357F-1DB2-2F845BDB0F86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5" name="Rectángulo redondeado 4">
              <a:extLst>
                <a:ext uri="{FF2B5EF4-FFF2-40B4-BE49-F238E27FC236}">
                  <a16:creationId xmlns:a16="http://schemas.microsoft.com/office/drawing/2014/main" id="{8EF77F77-7326-A105-C0D0-D07E4A48CA91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600" kern="100" noProof="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Play"/>
                </a:rPr>
                <a:t>What do you see in the picture?</a:t>
              </a:r>
              <a:endParaRPr lang="en-US" sz="1600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66E97F6E-4B54-747B-D3F0-C182715D4DDB}"/>
              </a:ext>
            </a:extLst>
          </p:cNvPr>
          <p:cNvGrpSpPr/>
          <p:nvPr/>
        </p:nvGrpSpPr>
        <p:grpSpPr>
          <a:xfrm>
            <a:off x="1026055" y="2665723"/>
            <a:ext cx="3545945" cy="434985"/>
            <a:chOff x="846668" y="2043631"/>
            <a:chExt cx="3545945" cy="434985"/>
          </a:xfrm>
        </p:grpSpPr>
        <p:sp>
          <p:nvSpPr>
            <p:cNvPr id="7" name="Triángulo rectángulo 6">
              <a:extLst>
                <a:ext uri="{FF2B5EF4-FFF2-40B4-BE49-F238E27FC236}">
                  <a16:creationId xmlns:a16="http://schemas.microsoft.com/office/drawing/2014/main" id="{5C41B4D7-29B0-26BA-F663-B91E56FE7857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1FD42A0E-555B-F5E5-B5C9-49685C955FB0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600" kern="100" noProof="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Play"/>
                </a:rPr>
                <a:t>Do you like to buy clothes?</a:t>
              </a:r>
              <a:endParaRPr lang="en-US" sz="1600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2AB79E49-0B99-D713-F612-8274BAF44DCC}"/>
              </a:ext>
            </a:extLst>
          </p:cNvPr>
          <p:cNvGrpSpPr/>
          <p:nvPr/>
        </p:nvGrpSpPr>
        <p:grpSpPr>
          <a:xfrm>
            <a:off x="1026055" y="3302805"/>
            <a:ext cx="3545945" cy="434985"/>
            <a:chOff x="846668" y="2043631"/>
            <a:chExt cx="3545945" cy="434985"/>
          </a:xfrm>
        </p:grpSpPr>
        <p:sp>
          <p:nvSpPr>
            <p:cNvPr id="10" name="Triángulo rectángulo 9">
              <a:extLst>
                <a:ext uri="{FF2B5EF4-FFF2-40B4-BE49-F238E27FC236}">
                  <a16:creationId xmlns:a16="http://schemas.microsoft.com/office/drawing/2014/main" id="{E65865C2-8F4E-5AB8-CB69-D692425E4C71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ángulo redondeado 10">
              <a:extLst>
                <a:ext uri="{FF2B5EF4-FFF2-40B4-BE49-F238E27FC236}">
                  <a16:creationId xmlns:a16="http://schemas.microsoft.com/office/drawing/2014/main" id="{15BB0862-C253-AA1C-4799-8EF6B5A66185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600" kern="100" noProof="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Play"/>
                </a:rPr>
                <a:t>What are your favorite clothes?</a:t>
              </a:r>
              <a:endParaRPr lang="en-US" sz="1600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sp>
        <p:nvSpPr>
          <p:cNvPr id="12" name="Elipse 11">
            <a:extLst>
              <a:ext uri="{FF2B5EF4-FFF2-40B4-BE49-F238E27FC236}">
                <a16:creationId xmlns:a16="http://schemas.microsoft.com/office/drawing/2014/main" id="{70FE1F24-6D45-F8C9-6C7B-638D5A645B47}"/>
              </a:ext>
            </a:extLst>
          </p:cNvPr>
          <p:cNvSpPr/>
          <p:nvPr/>
        </p:nvSpPr>
        <p:spPr>
          <a:xfrm>
            <a:off x="523310" y="2065565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16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A91D0058-7752-33B8-D5AF-6BBE6DB6809D}"/>
              </a:ext>
            </a:extLst>
          </p:cNvPr>
          <p:cNvSpPr/>
          <p:nvPr/>
        </p:nvSpPr>
        <p:spPr>
          <a:xfrm>
            <a:off x="523310" y="2686289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16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EC6454F7-D439-397A-BC54-FC86C0417902}"/>
              </a:ext>
            </a:extLst>
          </p:cNvPr>
          <p:cNvSpPr/>
          <p:nvPr/>
        </p:nvSpPr>
        <p:spPr>
          <a:xfrm>
            <a:off x="523310" y="3320362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16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69802EAE-0D7C-4821-453D-22A04FE7A4A5}"/>
              </a:ext>
            </a:extLst>
          </p:cNvPr>
          <p:cNvGrpSpPr/>
          <p:nvPr/>
        </p:nvGrpSpPr>
        <p:grpSpPr>
          <a:xfrm>
            <a:off x="1026055" y="3958125"/>
            <a:ext cx="3545945" cy="583395"/>
            <a:chOff x="846668" y="2043631"/>
            <a:chExt cx="3545945" cy="583395"/>
          </a:xfrm>
        </p:grpSpPr>
        <p:sp>
          <p:nvSpPr>
            <p:cNvPr id="16" name="Triángulo rectángulo 15">
              <a:extLst>
                <a:ext uri="{FF2B5EF4-FFF2-40B4-BE49-F238E27FC236}">
                  <a16:creationId xmlns:a16="http://schemas.microsoft.com/office/drawing/2014/main" id="{FFDB061C-D634-F4B5-A900-4E964DC937E8}"/>
                </a:ext>
              </a:extLst>
            </p:cNvPr>
            <p:cNvSpPr/>
            <p:nvPr/>
          </p:nvSpPr>
          <p:spPr>
            <a:xfrm rot="5400000">
              <a:off x="4102947" y="2276151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ángulo redondeado 16">
              <a:extLst>
                <a:ext uri="{FF2B5EF4-FFF2-40B4-BE49-F238E27FC236}">
                  <a16:creationId xmlns:a16="http://schemas.microsoft.com/office/drawing/2014/main" id="{6CDEBE1F-FFD2-E89B-81D5-FB4E3D4D169A}"/>
                </a:ext>
              </a:extLst>
            </p:cNvPr>
            <p:cNvSpPr/>
            <p:nvPr/>
          </p:nvSpPr>
          <p:spPr>
            <a:xfrm>
              <a:off x="846668" y="2043631"/>
              <a:ext cx="3385461" cy="58339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lnSpc>
                  <a:spcPct val="90000"/>
                </a:lnSpc>
                <a:buSzPct val="100000"/>
              </a:pPr>
              <a:r>
                <a:rPr lang="en-US" sz="1600" kern="100" noProof="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Play"/>
                </a:rPr>
                <a:t>Do you prefer shopping online or in a store? Why?</a:t>
              </a:r>
            </a:p>
          </p:txBody>
        </p:sp>
      </p:grpSp>
      <p:sp>
        <p:nvSpPr>
          <p:cNvPr id="18" name="Elipse 17">
            <a:extLst>
              <a:ext uri="{FF2B5EF4-FFF2-40B4-BE49-F238E27FC236}">
                <a16:creationId xmlns:a16="http://schemas.microsoft.com/office/drawing/2014/main" id="{0BACB635-9518-A8EA-0326-289278372948}"/>
              </a:ext>
            </a:extLst>
          </p:cNvPr>
          <p:cNvSpPr/>
          <p:nvPr/>
        </p:nvSpPr>
        <p:spPr>
          <a:xfrm>
            <a:off x="523310" y="3975682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sz="16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Google Shape;187;p11">
            <a:extLst>
              <a:ext uri="{FF2B5EF4-FFF2-40B4-BE49-F238E27FC236}">
                <a16:creationId xmlns:a16="http://schemas.microsoft.com/office/drawing/2014/main" id="{C8478482-A273-F761-F607-E98CCBAD8D52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LEARN TO TALK ABOUT BUYING CLOTHES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1A07C75D-303D-0165-82EF-B919AC0616D4}"/>
              </a:ext>
            </a:extLst>
          </p:cNvPr>
          <p:cNvGrpSpPr/>
          <p:nvPr/>
        </p:nvGrpSpPr>
        <p:grpSpPr>
          <a:xfrm>
            <a:off x="506796" y="841375"/>
            <a:ext cx="367848" cy="367848"/>
            <a:chOff x="586795" y="1338909"/>
            <a:chExt cx="429371" cy="429371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206858FC-B659-5114-201D-E2AE07682DE0}"/>
                </a:ext>
              </a:extLst>
            </p:cNvPr>
            <p:cNvSpPr/>
            <p:nvPr/>
          </p:nvSpPr>
          <p:spPr>
            <a:xfrm>
              <a:off x="586795" y="1338909"/>
              <a:ext cx="429371" cy="429371"/>
            </a:xfrm>
            <a:prstGeom prst="ellipse">
              <a:avLst/>
            </a:prstGeom>
            <a:solidFill>
              <a:srgbClr val="EF46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36EAFDE1-06A4-4EFF-0B0A-4956E1CE4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0228" y="1422342"/>
              <a:ext cx="262505" cy="262505"/>
            </a:xfrm>
            <a:prstGeom prst="rect">
              <a:avLst/>
            </a:prstGeom>
          </p:spPr>
        </p:pic>
      </p:grp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228F8D37-9AD4-FF09-10EE-B991C4A1BE28}"/>
              </a:ext>
            </a:extLst>
          </p:cNvPr>
          <p:cNvSpPr txBox="1">
            <a:spLocks/>
          </p:cNvSpPr>
          <p:nvPr/>
        </p:nvSpPr>
        <p:spPr>
          <a:xfrm>
            <a:off x="1025718" y="841375"/>
            <a:ext cx="3366895" cy="3703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800"/>
            </a:pPr>
            <a:r>
              <a:rPr lang="en-US" sz="1600" b="1" kern="100" noProof="0" dirty="0">
                <a:solidFill>
                  <a:srgbClr val="F04638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Listen to the conversation </a:t>
            </a:r>
            <a:r>
              <a:rPr lang="en-US" sz="16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about shopping clothes and answer the questions below:</a:t>
            </a:r>
            <a:endParaRPr lang="en-US" sz="1600" b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dk1"/>
              </a:buClr>
              <a:buSzPts val="1800"/>
            </a:pPr>
            <a:endParaRPr lang="en-US" sz="1600" noProof="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Why does Emma think the skirt might not be the right size?</a:t>
            </a:r>
            <a:endParaRPr lang="en-US" sz="16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item of clothing does Emma want to try on near the accessories aisle?</a:t>
            </a:r>
            <a:endParaRPr lang="en-US" sz="16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Why does Paul think Emma should buy the blouse despite the price?</a:t>
            </a:r>
            <a:endParaRPr lang="en-US" sz="16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does Emma decide to buy along with her new clothes?</a:t>
            </a:r>
            <a:endParaRPr lang="en-US" sz="16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533EC3-A4F0-4354-2721-03C588818549}"/>
              </a:ext>
            </a:extLst>
          </p:cNvPr>
          <p:cNvSpPr txBox="1"/>
          <p:nvPr/>
        </p:nvSpPr>
        <p:spPr>
          <a:xfrm>
            <a:off x="468312" y="4727787"/>
            <a:ext cx="1842171" cy="4296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>
                <a:highlight>
                  <a:srgbClr val="FFFF00"/>
                </a:highlight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INSERTAR DIÁLOGO ALTISSIA</a:t>
            </a:r>
            <a:endParaRPr lang="en-US" sz="1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BB92821-600D-61F0-9BE0-B903228C3E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841375"/>
            <a:ext cx="3924300" cy="4584065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244CFB67-C7F2-77F6-FE28-8C7990087A4F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LEARN TO TALK ABOUT BUYING CLOTHES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C53F5390-4C0E-0423-DF7D-3A55C6D63B27}"/>
              </a:ext>
            </a:extLst>
          </p:cNvPr>
          <p:cNvSpPr txBox="1"/>
          <p:nvPr/>
        </p:nvSpPr>
        <p:spPr>
          <a:xfrm>
            <a:off x="506796" y="845949"/>
            <a:ext cx="3885817" cy="1585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7" lvl="1">
              <a:spcAft>
                <a:spcPts val="600"/>
              </a:spcAft>
              <a:buSzPct val="100000"/>
            </a:pPr>
            <a:r>
              <a:rPr lang="en-US" sz="16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Find the correct word for each picture and then make a sentence using each one:</a:t>
            </a:r>
            <a:endParaRPr lang="en-US" sz="1600" b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3050" indent="-273050">
              <a:lnSpc>
                <a:spcPct val="110000"/>
              </a:lnSpc>
              <a:buClr>
                <a:srgbClr val="F04638"/>
              </a:buClr>
              <a:buSzPct val="98000"/>
              <a:buFont typeface="Play"/>
              <a:buAutoNum type="arabicPeriod"/>
            </a:pPr>
            <a:r>
              <a:rPr lang="en-US" sz="1500" noProof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______________________________</a:t>
            </a:r>
            <a:endParaRPr lang="en-US" sz="1500" noProof="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3050" indent="-273050">
              <a:lnSpc>
                <a:spcPct val="110000"/>
              </a:lnSpc>
              <a:buClr>
                <a:srgbClr val="F04638"/>
              </a:buClr>
              <a:buSzPct val="98000"/>
              <a:buFont typeface="Play"/>
              <a:buAutoNum type="arabicPeriod"/>
            </a:pPr>
            <a:r>
              <a:rPr lang="en-US" sz="1500" noProof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______________________________</a:t>
            </a:r>
            <a:endParaRPr lang="en-US" sz="1500" noProof="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3050" indent="-273050">
              <a:lnSpc>
                <a:spcPct val="110000"/>
              </a:lnSpc>
              <a:buClr>
                <a:srgbClr val="F04638"/>
              </a:buClr>
              <a:buSzPct val="98000"/>
              <a:buFont typeface="Play"/>
              <a:buAutoNum type="arabicPeriod"/>
            </a:pPr>
            <a:r>
              <a:rPr lang="en-US" sz="1500" noProof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______________________________</a:t>
            </a:r>
            <a:endParaRPr lang="en-US" sz="1500" noProof="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3050" indent="-273050">
              <a:lnSpc>
                <a:spcPct val="110000"/>
              </a:lnSpc>
              <a:buClr>
                <a:srgbClr val="F04638"/>
              </a:buClr>
              <a:buSzPct val="98000"/>
              <a:buFont typeface="Play"/>
              <a:buAutoNum type="arabicPeriod"/>
            </a:pPr>
            <a:r>
              <a:rPr lang="en-US" sz="1500" noProof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______________________________</a:t>
            </a:r>
            <a:endParaRPr lang="en-US" sz="1500" noProof="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119CD07-F686-76D6-25C6-4C011EBD33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97078" y="3538987"/>
            <a:ext cx="1812175" cy="16721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96A3CD-5A51-0EF5-E7DA-3C980BCDB3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3168" y="1064318"/>
            <a:ext cx="2147617" cy="218899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C8253FD-73BB-AEDC-188E-48819EE6A05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6574" y="1064318"/>
            <a:ext cx="1996594" cy="2100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EA18441-F6C5-01BD-BEAC-B095298F6B2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145" y="2822589"/>
            <a:ext cx="3644468" cy="2388549"/>
          </a:xfrm>
          <a:prstGeom prst="rect">
            <a:avLst/>
          </a:prstGeom>
        </p:spPr>
      </p:pic>
      <p:sp>
        <p:nvSpPr>
          <p:cNvPr id="11" name="Google Shape;187;p11">
            <a:extLst>
              <a:ext uri="{FF2B5EF4-FFF2-40B4-BE49-F238E27FC236}">
                <a16:creationId xmlns:a16="http://schemas.microsoft.com/office/drawing/2014/main" id="{E72F7330-DD87-84D1-BB50-DC2AC0A2C763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LEARN TO TALK ABOUT BUYING CLOTHES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E4B67ED7-F775-2632-DCB3-90D8B0ABC2B6}"/>
              </a:ext>
            </a:extLst>
          </p:cNvPr>
          <p:cNvSpPr txBox="1"/>
          <p:nvPr/>
        </p:nvSpPr>
        <p:spPr>
          <a:xfrm>
            <a:off x="506796" y="849124"/>
            <a:ext cx="3885817" cy="374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n-US" sz="1600" b="1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KEY VOCABULARY WORDS:</a:t>
            </a:r>
            <a:endParaRPr lang="en-US" sz="1600" b="1" noProof="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08079DD5-E676-8874-F075-5F3C69227D36}"/>
              </a:ext>
            </a:extLst>
          </p:cNvPr>
          <p:cNvSpPr/>
          <p:nvPr/>
        </p:nvSpPr>
        <p:spPr>
          <a:xfrm rot="16200000">
            <a:off x="2214646" y="-382965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395A1724-5F8F-023F-74B0-C24C3EDF68AE}"/>
              </a:ext>
            </a:extLst>
          </p:cNvPr>
          <p:cNvSpPr/>
          <p:nvPr/>
        </p:nvSpPr>
        <p:spPr>
          <a:xfrm rot="5400000">
            <a:off x="6459935" y="-382965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5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3F48338B-C63E-6EEA-048C-D151B9368292}"/>
              </a:ext>
            </a:extLst>
          </p:cNvPr>
          <p:cNvSpPr txBox="1"/>
          <p:nvPr/>
        </p:nvSpPr>
        <p:spPr>
          <a:xfrm>
            <a:off x="4752086" y="1971569"/>
            <a:ext cx="3923602" cy="3118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7" lvl="1">
              <a:spcAft>
                <a:spcPts val="800"/>
              </a:spcAft>
              <a:buClr>
                <a:srgbClr val="F0453A"/>
              </a:buClr>
              <a:buSzPct val="100000"/>
            </a:pPr>
            <a:r>
              <a:rPr lang="en-US" sz="16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Fill-in-the-Blanks:</a:t>
            </a:r>
            <a:endParaRPr lang="en-US" sz="1600" b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 want to __try on____ this dress before I buy it.</a:t>
            </a: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These ______ don’t ______ me. They are too tight! 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The cashier said the total ______ is $25. 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This coat ______ you! It looks great. 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Where is the ______? I want to try on this shirt.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This store is having a big ______ today! 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 need to ______ a new pair of black shoes </a:t>
            </a:r>
            <a:b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</a:b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for work. </a:t>
            </a:r>
            <a:endParaRPr lang="en-US" sz="1400" noProof="0" dirty="0">
              <a:latin typeface="Calibri" panose="020F0502020204030204" pitchFamily="34" charset="0"/>
              <a:ea typeface="Play"/>
              <a:cs typeface="Calibri" panose="020F0502020204030204" pitchFamily="34" charset="0"/>
            </a:endParaRPr>
          </a:p>
          <a:p>
            <a:pPr marL="223838" lvl="1" indent="-217488">
              <a:spcAft>
                <a:spcPts val="600"/>
              </a:spcAft>
              <a:buClr>
                <a:srgbClr val="F0453A"/>
              </a:buClr>
              <a:buSzPct val="100000"/>
              <a:buFont typeface="+mj-lt"/>
              <a:buAutoNum type="arabicPeriod"/>
            </a:pPr>
            <a:r>
              <a:rPr lang="en-US" sz="14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She always ______ her clothes with a credit card. </a:t>
            </a:r>
            <a:endParaRPr lang="en-US" sz="1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9C6F382-A63A-2195-F176-3DC25F056728}"/>
              </a:ext>
            </a:extLst>
          </p:cNvPr>
          <p:cNvSpPr txBox="1"/>
          <p:nvPr/>
        </p:nvSpPr>
        <p:spPr>
          <a:xfrm>
            <a:off x="5368738" y="1410074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b="1" kern="1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Activity:</a:t>
            </a:r>
            <a:endParaRPr lang="en-US" sz="1600" kern="100" noProof="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3CC84AD-8183-DC8E-2888-3154ABD0A8B8}"/>
              </a:ext>
            </a:extLst>
          </p:cNvPr>
          <p:cNvSpPr txBox="1"/>
          <p:nvPr/>
        </p:nvSpPr>
        <p:spPr>
          <a:xfrm>
            <a:off x="1129247" y="1410074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b="1" kern="100" noProof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Vocabulary:</a:t>
            </a:r>
            <a:endParaRPr lang="en-US" sz="1600" kern="100" noProof="0" dirty="0">
              <a:solidFill>
                <a:schemeClr val="bg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181;p11">
            <a:extLst>
              <a:ext uri="{FF2B5EF4-FFF2-40B4-BE49-F238E27FC236}">
                <a16:creationId xmlns:a16="http://schemas.microsoft.com/office/drawing/2014/main" id="{7BE20EDB-A456-AEDF-BE71-9F616841C05A}"/>
              </a:ext>
            </a:extLst>
          </p:cNvPr>
          <p:cNvSpPr txBox="1"/>
          <p:nvPr/>
        </p:nvSpPr>
        <p:spPr>
          <a:xfrm>
            <a:off x="509540" y="1971569"/>
            <a:ext cx="3885819" cy="1461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lvl="1" indent="-1825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Clothes: </a:t>
            </a: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skirt, trousers (pants), shoes, blouse, shirt, jacket, dress.</a:t>
            </a:r>
          </a:p>
          <a:p>
            <a:pPr marL="182563" lvl="1" indent="-1825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Shopping terms: </a:t>
            </a: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dressing room, size, price, brand, sale, discount, checkout.</a:t>
            </a:r>
          </a:p>
          <a:p>
            <a:pPr marL="182563" lvl="1" indent="-182563">
              <a:spcAft>
                <a:spcPts val="600"/>
              </a:spcAft>
              <a:buClr>
                <a:srgbClr val="01ADEE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Verbs: </a:t>
            </a:r>
            <a:r>
              <a:rPr lang="en-US" sz="16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try on, buy, pay for, look for, fit, suit.</a:t>
            </a:r>
            <a:endParaRPr lang="en-US" sz="16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0C11E80-5809-F8A1-B4B2-C932321118C9}"/>
              </a:ext>
            </a:extLst>
          </p:cNvPr>
          <p:cNvCxnSpPr>
            <a:cxnSpLocks/>
          </p:cNvCxnSpPr>
          <p:nvPr/>
        </p:nvCxnSpPr>
        <p:spPr>
          <a:xfrm>
            <a:off x="4572001" y="1324883"/>
            <a:ext cx="0" cy="396149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>
            <a:extLst>
              <a:ext uri="{FF2B5EF4-FFF2-40B4-BE49-F238E27FC236}">
                <a16:creationId xmlns:a16="http://schemas.microsoft.com/office/drawing/2014/main" id="{BF7700D2-52CD-450E-28EF-A65896EE71B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2" y="1617144"/>
            <a:ext cx="360362" cy="17986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4A14941-B6DD-CC4C-6081-133E99F2BF4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755602" y="1617144"/>
            <a:ext cx="360362" cy="179860"/>
          </a:xfrm>
          <a:prstGeom prst="rect">
            <a:avLst/>
          </a:prstGeom>
        </p:spPr>
      </p:pic>
      <p:sp>
        <p:nvSpPr>
          <p:cNvPr id="17" name="Google Shape;187;p11">
            <a:extLst>
              <a:ext uri="{FF2B5EF4-FFF2-40B4-BE49-F238E27FC236}">
                <a16:creationId xmlns:a16="http://schemas.microsoft.com/office/drawing/2014/main" id="{B412D90A-7848-12CA-B2B0-3BD06C7693D7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LEARN TO TALK ABOUT BUYING CLOTHES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E774B2E7-7DC8-DA77-2FE1-728D692DEA41}"/>
              </a:ext>
            </a:extLst>
          </p:cNvPr>
          <p:cNvSpPr/>
          <p:nvPr/>
        </p:nvSpPr>
        <p:spPr>
          <a:xfrm rot="16200000">
            <a:off x="2214646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63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48BFC6AD-BD40-20A3-699F-3AF3F1A0412A}"/>
              </a:ext>
            </a:extLst>
          </p:cNvPr>
          <p:cNvSpPr/>
          <p:nvPr/>
        </p:nvSpPr>
        <p:spPr>
          <a:xfrm rot="5400000">
            <a:off x="6459935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Google Shape;181;p11">
            <a:extLst>
              <a:ext uri="{FF2B5EF4-FFF2-40B4-BE49-F238E27FC236}">
                <a16:creationId xmlns:a16="http://schemas.microsoft.com/office/drawing/2014/main" id="{98AD53EA-0264-35BF-DFDB-60492755454D}"/>
              </a:ext>
            </a:extLst>
          </p:cNvPr>
          <p:cNvSpPr txBox="1"/>
          <p:nvPr/>
        </p:nvSpPr>
        <p:spPr>
          <a:xfrm>
            <a:off x="4752086" y="1587523"/>
            <a:ext cx="3923601" cy="3616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One student is the customer; the other is the shop assistant.</a:t>
            </a:r>
            <a:endParaRPr lang="en-US" sz="15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Practice asking and answering questions while shopping.</a:t>
            </a:r>
            <a:endParaRPr lang="en-US" sz="15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endParaRPr lang="en-US" sz="1500" kern="100" noProof="0" dirty="0">
              <a:latin typeface="Calibri" panose="020F0502020204030204" pitchFamily="34" charset="0"/>
              <a:cs typeface="Calibri" panose="020F0502020204030204" pitchFamily="34" charset="0"/>
              <a:sym typeface="Play"/>
            </a:endParaRPr>
          </a:p>
          <a:p>
            <a:pPr marL="180975" lvl="3" indent="-180975">
              <a:buClr>
                <a:srgbClr val="FDC212"/>
              </a:buClr>
              <a:buSzPct val="100000"/>
              <a:tabLst>
                <a:tab pos="1828800" algn="l"/>
              </a:tabLst>
            </a:pPr>
            <a:r>
              <a:rPr lang="en-US" sz="15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Example:</a:t>
            </a:r>
            <a:endParaRPr lang="en-US" sz="1500" b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Customer: </a:t>
            </a:r>
            <a:r>
              <a:rPr lang="en-US" sz="1500" i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Excuse me, do you have this dress in a smaller size?</a:t>
            </a:r>
          </a:p>
          <a:p>
            <a:pPr marL="180975" lvl="3" indent="-180975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Shop Assistant: </a:t>
            </a:r>
            <a:r>
              <a:rPr lang="en-US" sz="1500" i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Let me check. What size do you need?</a:t>
            </a:r>
            <a:endParaRPr lang="en-US" sz="1500" i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Customer: </a:t>
            </a:r>
            <a:r>
              <a:rPr lang="en-US" sz="1500" i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 think a size 38 would fit me better. Also, do you have this in a different color?</a:t>
            </a:r>
            <a:endParaRPr lang="en-US" sz="1500" i="1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b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Shop Assistant: </a:t>
            </a:r>
            <a:r>
              <a:rPr lang="en-US" sz="1500" i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Yes, we have it in red and blue.</a:t>
            </a:r>
          </a:p>
          <a:p>
            <a:pPr marL="180975" lvl="3" indent="-180975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500" b="1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Customer: </a:t>
            </a:r>
            <a:r>
              <a:rPr lang="en-US" sz="1500" i="1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Great! I will try the blue one.</a:t>
            </a:r>
            <a:endParaRPr lang="en-US" sz="1500" i="1" noProof="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73D2971-A6C9-A083-20AC-0AFDCB8E56FB}"/>
              </a:ext>
            </a:extLst>
          </p:cNvPr>
          <p:cNvSpPr txBox="1"/>
          <p:nvPr/>
        </p:nvSpPr>
        <p:spPr>
          <a:xfrm>
            <a:off x="5368738" y="926566"/>
            <a:ext cx="2652515" cy="312650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lvl="1">
              <a:lnSpc>
                <a:spcPct val="115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1600" b="1" kern="1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Mini Role-Play:</a:t>
            </a:r>
            <a:endParaRPr lang="en-US" sz="1600" b="1" kern="100" noProof="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B69EB03-9F16-7706-475F-28089ADEDD4F}"/>
              </a:ext>
            </a:extLst>
          </p:cNvPr>
          <p:cNvSpPr txBox="1"/>
          <p:nvPr/>
        </p:nvSpPr>
        <p:spPr>
          <a:xfrm>
            <a:off x="1129247" y="926566"/>
            <a:ext cx="2652515" cy="312650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lvl="1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1600" b="1" kern="1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Useful Sentences:</a:t>
            </a:r>
            <a:endParaRPr lang="en-US" sz="1600" b="1" kern="1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81;p11">
            <a:extLst>
              <a:ext uri="{FF2B5EF4-FFF2-40B4-BE49-F238E27FC236}">
                <a16:creationId xmlns:a16="http://schemas.microsoft.com/office/drawing/2014/main" id="{5FA4CF3E-76A8-878B-FBC2-7D73047A3259}"/>
              </a:ext>
            </a:extLst>
          </p:cNvPr>
          <p:cNvSpPr txBox="1"/>
          <p:nvPr/>
        </p:nvSpPr>
        <p:spPr>
          <a:xfrm>
            <a:off x="509541" y="1587523"/>
            <a:ext cx="3764916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"Excuse me, where can I find a size 38?"</a:t>
            </a:r>
            <a:endParaRPr lang="en-US" sz="14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 want to try on this dress."</a:t>
            </a:r>
            <a:endParaRPr lang="en-US" sz="14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"This jacket fits me well, but the color doesn’t suit me."</a:t>
            </a:r>
            <a:endParaRPr lang="en-US" sz="14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"Do you have this in a different color?"</a:t>
            </a:r>
            <a:endParaRPr lang="en-US" sz="14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"Is this on sale?"</a:t>
            </a:r>
            <a:endParaRPr lang="en-US" sz="1400" kern="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2" indent="-174625">
              <a:buClr>
                <a:srgbClr val="EF4639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400" kern="100" noProof="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"I will pay with cash/card.“</a:t>
            </a:r>
            <a:endParaRPr lang="en-US" sz="1400" noProof="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2C42713-5B00-C443-7EAD-ABEC3232A478}"/>
              </a:ext>
            </a:extLst>
          </p:cNvPr>
          <p:cNvCxnSpPr>
            <a:cxnSpLocks/>
          </p:cNvCxnSpPr>
          <p:nvPr/>
        </p:nvCxnSpPr>
        <p:spPr>
          <a:xfrm>
            <a:off x="4572001" y="841375"/>
            <a:ext cx="0" cy="275413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BDA00C99-8F0E-DB0B-8424-40D8CE2015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2" y="1133636"/>
            <a:ext cx="360362" cy="17986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DC72EAA-1C65-728E-2180-23D5EB2C87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755602" y="1133636"/>
            <a:ext cx="360362" cy="17986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5CA1D3E-BDA4-A9D7-2A61-3BBC7A1C54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521" b="10664"/>
          <a:stretch/>
        </p:blipFill>
        <p:spPr>
          <a:xfrm>
            <a:off x="512213" y="3389243"/>
            <a:ext cx="3883141" cy="1930903"/>
          </a:xfrm>
          <a:prstGeom prst="rect">
            <a:avLst/>
          </a:prstGeom>
        </p:spPr>
      </p:pic>
      <p:sp>
        <p:nvSpPr>
          <p:cNvPr id="12" name="Google Shape;187;p11">
            <a:extLst>
              <a:ext uri="{FF2B5EF4-FFF2-40B4-BE49-F238E27FC236}">
                <a16:creationId xmlns:a16="http://schemas.microsoft.com/office/drawing/2014/main" id="{739435D2-7BAA-2D6A-03F5-787CF6508412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LEARN TO TALK ABOUT BUYING CLOTHES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>
          <a:extLst>
            <a:ext uri="{FF2B5EF4-FFF2-40B4-BE49-F238E27FC236}">
              <a16:creationId xmlns:a16="http://schemas.microsoft.com/office/drawing/2014/main" id="{A7DA60CA-73FD-C5C9-C920-D4E5AA7F1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E44F5BB-28A1-7008-249A-5C5CD7A08D54}"/>
              </a:ext>
            </a:extLst>
          </p:cNvPr>
          <p:cNvSpPr/>
          <p:nvPr/>
        </p:nvSpPr>
        <p:spPr>
          <a:xfrm>
            <a:off x="817889" y="6927"/>
            <a:ext cx="8333038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FA34B740-ECBF-9108-F261-A16A36469D19}"/>
              </a:ext>
            </a:extLst>
          </p:cNvPr>
          <p:cNvSpPr txBox="1"/>
          <p:nvPr/>
        </p:nvSpPr>
        <p:spPr>
          <a:xfrm>
            <a:off x="423492" y="2699989"/>
            <a:ext cx="62071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 b="1" dirty="0">
                <a:solidFill>
                  <a:schemeClr val="bg1"/>
                </a:solidFill>
                <a:latin typeface="Graphik Bold" panose="020B0503030202060203" pitchFamily="34" charset="77"/>
                <a:ea typeface="Calibri"/>
                <a:cs typeface="Calibri"/>
                <a:sym typeface="Calibri"/>
              </a:rPr>
              <a:t>01</a:t>
            </a:r>
            <a:endParaRPr sz="54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43D43E6-DBE5-4F49-47B4-4A3B67C63DF2}"/>
              </a:ext>
            </a:extLst>
          </p:cNvPr>
          <p:cNvCxnSpPr>
            <a:cxnSpLocks/>
          </p:cNvCxnSpPr>
          <p:nvPr/>
        </p:nvCxnSpPr>
        <p:spPr>
          <a:xfrm>
            <a:off x="512210" y="3188505"/>
            <a:ext cx="4644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7669E1EA-E81A-EC9A-4AE7-9745B077BEF3}"/>
              </a:ext>
            </a:extLst>
          </p:cNvPr>
          <p:cNvSpPr/>
          <p:nvPr/>
        </p:nvSpPr>
        <p:spPr>
          <a:xfrm>
            <a:off x="0" y="0"/>
            <a:ext cx="1204686" cy="571500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Google Shape;36;p1">
            <a:extLst>
              <a:ext uri="{FF2B5EF4-FFF2-40B4-BE49-F238E27FC236}">
                <a16:creationId xmlns:a16="http://schemas.microsoft.com/office/drawing/2014/main" id="{ACC69D99-C788-35CB-B56B-9A5437CAC163}"/>
              </a:ext>
            </a:extLst>
          </p:cNvPr>
          <p:cNvSpPr txBox="1"/>
          <p:nvPr/>
        </p:nvSpPr>
        <p:spPr>
          <a:xfrm>
            <a:off x="325821" y="3313274"/>
            <a:ext cx="72894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1" dirty="0">
                <a:solidFill>
                  <a:schemeClr val="bg1"/>
                </a:solidFill>
                <a:latin typeface="Graphik Bold" panose="020B0503030202060203" pitchFamily="34" charset="77"/>
                <a:ea typeface="Calibri"/>
                <a:cs typeface="Calibri"/>
                <a:sym typeface="Calibri"/>
              </a:rPr>
              <a:t>02</a:t>
            </a:r>
            <a:endParaRPr sz="26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371DC2E-2CB1-F492-A128-E1E2AA13DC84}"/>
              </a:ext>
            </a:extLst>
          </p:cNvPr>
          <p:cNvCxnSpPr>
            <a:cxnSpLocks/>
          </p:cNvCxnSpPr>
          <p:nvPr/>
        </p:nvCxnSpPr>
        <p:spPr>
          <a:xfrm>
            <a:off x="423492" y="3860820"/>
            <a:ext cx="55312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48;p1">
            <a:extLst>
              <a:ext uri="{FF2B5EF4-FFF2-40B4-BE49-F238E27FC236}">
                <a16:creationId xmlns:a16="http://schemas.microsoft.com/office/drawing/2014/main" id="{5C514393-608A-1D0E-44F2-E05A9DF948C2}"/>
              </a:ext>
            </a:extLst>
          </p:cNvPr>
          <p:cNvSpPr/>
          <p:nvPr/>
        </p:nvSpPr>
        <p:spPr>
          <a:xfrm>
            <a:off x="1309390" y="3424073"/>
            <a:ext cx="53436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2000"/>
            </a:pPr>
            <a:r>
              <a:rPr lang="en-US" sz="3200" dirty="0">
                <a:solidFill>
                  <a:schemeClr val="bg1"/>
                </a:solidFill>
                <a:latin typeface="Graphik Regular" panose="020B0503030202060203" pitchFamily="34" charset="77"/>
                <a:sym typeface="Play"/>
              </a:rPr>
              <a:t>Use phrasal verbs </a:t>
            </a:r>
            <a:br>
              <a:rPr lang="en-US" sz="3200" dirty="0">
                <a:solidFill>
                  <a:schemeClr val="bg1"/>
                </a:solidFill>
                <a:latin typeface="Graphik Regular" panose="020B0503030202060203" pitchFamily="34" charset="77"/>
                <a:sym typeface="Play"/>
              </a:rPr>
            </a:br>
            <a:r>
              <a:rPr lang="en-US" sz="3200" b="1" dirty="0">
                <a:solidFill>
                  <a:schemeClr val="bg1"/>
                </a:solidFill>
                <a:latin typeface="Graphik Bold" panose="020B0503030202060203" pitchFamily="34" charset="77"/>
                <a:sym typeface="Play"/>
              </a:rPr>
              <a:t>when speaking</a:t>
            </a:r>
            <a:endParaRPr lang="en-US" sz="3200" b="1" dirty="0">
              <a:solidFill>
                <a:schemeClr val="bg1"/>
              </a:solidFill>
              <a:latin typeface="Graphik Bold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4429985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887</Words>
  <Application>Microsoft Office PowerPoint</Application>
  <PresentationFormat>Presentación en pantalla (16:10)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Play</vt:lpstr>
      <vt:lpstr>Graphik Bold</vt:lpstr>
      <vt:lpstr>Arial</vt:lpstr>
      <vt:lpstr>Calibri</vt:lpstr>
      <vt:lpstr>Graphik Regular</vt:lpstr>
      <vt:lpstr>Aptos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PHRASAL VERBS - VOCABULARY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Romy Repetto</dc:creator>
  <cp:lastModifiedBy>Christopher Pinedo</cp:lastModifiedBy>
  <cp:revision>50</cp:revision>
  <dcterms:created xsi:type="dcterms:W3CDTF">2025-02-25T13:12:01Z</dcterms:created>
  <dcterms:modified xsi:type="dcterms:W3CDTF">2025-04-11T15:29:16Z</dcterms:modified>
</cp:coreProperties>
</file>